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handoutMasterIdLst>
    <p:handoutMasterId r:id="rId20"/>
  </p:handoutMasterIdLst>
  <p:sldIdLst>
    <p:sldId id="256" r:id="rId2"/>
    <p:sldId id="258" r:id="rId3"/>
    <p:sldId id="257" r:id="rId4"/>
    <p:sldId id="260" r:id="rId5"/>
    <p:sldId id="261" r:id="rId6"/>
    <p:sldId id="262" r:id="rId7"/>
    <p:sldId id="263" r:id="rId8"/>
    <p:sldId id="265" r:id="rId9"/>
    <p:sldId id="266" r:id="rId10"/>
    <p:sldId id="270" r:id="rId11"/>
    <p:sldId id="278" r:id="rId12"/>
    <p:sldId id="267" r:id="rId13"/>
    <p:sldId id="268" r:id="rId14"/>
    <p:sldId id="269" r:id="rId15"/>
    <p:sldId id="271" r:id="rId16"/>
    <p:sldId id="274" r:id="rId17"/>
    <p:sldId id="279" r:id="rId18"/>
    <p:sldId id="28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3C6EB7-F4C4-4F77-B74D-FCE6EBAAED6D}" type="datetimeFigureOut">
              <a:rPr lang="en-US" smtClean="0"/>
              <a:pPr/>
              <a:t>04-May-10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847BA9A-BEBB-4682-A268-844B14E291A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210C21F-4951-459C-A64F-E0B09935676A}"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10C21F-4951-459C-A64F-E0B09935676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6210C21F-4951-459C-A64F-E0B09935676A}"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6210C21F-4951-459C-A64F-E0B09935676A}"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210C21F-4951-459C-A64F-E0B09935676A}"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2F7EAD8B-28A4-4B68-8322-7699C851B1FE}" type="datetimeFigureOut">
              <a:rPr lang="en-US" smtClean="0"/>
              <a:pPr/>
              <a:t>04-May-10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210C21F-4951-459C-A64F-E0B09935676A}"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210C21F-4951-459C-A64F-E0B09935676A}"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6210C21F-4951-459C-A64F-E0B09935676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210C21F-4951-459C-A64F-E0B09935676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210C21F-4951-459C-A64F-E0B09935676A}"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2F7EAD8B-28A4-4B68-8322-7699C851B1FE}" type="datetimeFigureOut">
              <a:rPr lang="en-US" smtClean="0"/>
              <a:pPr/>
              <a:t>04-May-10</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6210C21F-4951-459C-A64F-E0B09935676A}"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2F7EAD8B-28A4-4B68-8322-7699C851B1FE}" type="datetimeFigureOut">
              <a:rPr lang="en-US" smtClean="0"/>
              <a:pPr/>
              <a:t>04-May-10</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2F7EAD8B-28A4-4B68-8322-7699C851B1FE}" type="datetimeFigureOut">
              <a:rPr lang="en-US" smtClean="0"/>
              <a:pPr/>
              <a:t>04-May-10</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210C21F-4951-459C-A64F-E0B09935676A}"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ielts-exam.net/index.php?option=com_content&amp;task=category&amp;sectionid=7&amp;id=15&amp;Itemid=2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IELTS Writing Task 2</a:t>
            </a:r>
            <a:endParaRPr lang="en-US" dirty="0"/>
          </a:p>
        </p:txBody>
      </p:sp>
      <p:sp>
        <p:nvSpPr>
          <p:cNvPr id="3" name="Subtitle 2"/>
          <p:cNvSpPr>
            <a:spLocks noGrp="1"/>
          </p:cNvSpPr>
          <p:nvPr>
            <p:ph sz="quarter" idx="1"/>
          </p:nvPr>
        </p:nvSpPr>
        <p:spPr/>
        <p:txBody>
          <a:bodyPr>
            <a:normAutofit fontScale="32500" lnSpcReduction="20000"/>
          </a:bodyPr>
          <a:lstStyle/>
          <a:p>
            <a:r>
              <a:rPr lang="en-US" sz="7200" dirty="0" smtClean="0"/>
              <a:t>The second task is more demanding. </a:t>
            </a:r>
          </a:p>
          <a:p>
            <a:r>
              <a:rPr lang="en-US" sz="7200" dirty="0" smtClean="0"/>
              <a:t>You are expected to write on a given topic through organizing  your answer clearly and giving  examples to support your points. </a:t>
            </a:r>
          </a:p>
          <a:p>
            <a:endParaRPr lang="en-US" sz="7200" dirty="0" smtClean="0"/>
          </a:p>
          <a:p>
            <a:r>
              <a:rPr lang="en-US" sz="7200" dirty="0" smtClean="0"/>
              <a:t>You will have to write at least 250 words. </a:t>
            </a:r>
          </a:p>
          <a:p>
            <a:endParaRPr lang="en-US" sz="7200" dirty="0" smtClean="0"/>
          </a:p>
          <a:p>
            <a:r>
              <a:rPr lang="en-US" sz="7200" dirty="0" smtClean="0"/>
              <a:t>As Task 2 is longer than Task 1, you are advised to spend approximately </a:t>
            </a:r>
            <a:r>
              <a:rPr lang="en-US" sz="7200" dirty="0" smtClean="0">
                <a:solidFill>
                  <a:srgbClr val="FF0000"/>
                </a:solidFill>
              </a:rPr>
              <a:t>40</a:t>
            </a:r>
            <a:r>
              <a:rPr lang="en-US" sz="7200" dirty="0" smtClean="0"/>
              <a:t> minutes on this task. </a:t>
            </a:r>
          </a:p>
          <a:p>
            <a:endParaRPr lang="en-US" sz="7200" dirty="0" smtClean="0"/>
          </a:p>
          <a:p>
            <a:r>
              <a:rPr lang="en-US" sz="7200" dirty="0" smtClean="0"/>
              <a:t>HOW DO YOU DIVIDE THE TIME? ANSWER AFTER SLIDE 12</a:t>
            </a:r>
            <a:br>
              <a:rPr lang="en-US" sz="7200" dirty="0" smtClean="0"/>
            </a:br>
            <a:endParaRPr lang="en-US" sz="7200"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essays</a:t>
            </a:r>
            <a:endParaRPr lang="en-US" dirty="0"/>
          </a:p>
        </p:txBody>
      </p:sp>
      <p:sp>
        <p:nvSpPr>
          <p:cNvPr id="3" name="Content Placeholder 2"/>
          <p:cNvSpPr>
            <a:spLocks noGrp="1"/>
          </p:cNvSpPr>
          <p:nvPr>
            <p:ph sz="quarter" idx="1"/>
          </p:nvPr>
        </p:nvSpPr>
        <p:spPr/>
        <p:txBody>
          <a:bodyPr>
            <a:normAutofit/>
          </a:bodyPr>
          <a:lstStyle/>
          <a:p>
            <a:r>
              <a:rPr lang="en-US" dirty="0" smtClean="0"/>
              <a:t>Agree/ disagree</a:t>
            </a:r>
          </a:p>
          <a:p>
            <a:r>
              <a:rPr lang="en-US" dirty="0" smtClean="0"/>
              <a:t>Compare &amp; contrast</a:t>
            </a:r>
          </a:p>
          <a:p>
            <a:r>
              <a:rPr lang="en-US" dirty="0" smtClean="0"/>
              <a:t>Advantages/ disadvantages</a:t>
            </a:r>
          </a:p>
          <a:p>
            <a:r>
              <a:rPr lang="en-US" dirty="0" smtClean="0"/>
              <a:t>Cause &amp; effect</a:t>
            </a:r>
          </a:p>
          <a:p>
            <a:r>
              <a:rPr lang="en-US" dirty="0" smtClean="0"/>
              <a:t>Opinion</a:t>
            </a:r>
          </a:p>
          <a:p>
            <a:r>
              <a:rPr lang="en-US" dirty="0" smtClean="0"/>
              <a:t>Suggestions</a:t>
            </a:r>
          </a:p>
          <a:p>
            <a:r>
              <a:rPr lang="en-US" dirty="0" smtClean="0"/>
              <a:t>If-essays</a:t>
            </a:r>
          </a:p>
          <a:p>
            <a:pPr>
              <a:buNone/>
            </a:pPr>
            <a:endParaRPr lang="en-US" dirty="0" smtClean="0"/>
          </a:p>
          <a:p>
            <a:pPr>
              <a:buNone/>
            </a:pPr>
            <a:r>
              <a:rPr lang="en-US" dirty="0" smtClean="0"/>
              <a:t>* Go to notes on page 17 of the module.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a:t>
            </a:r>
            <a:endParaRPr lang="en-US" dirty="0"/>
          </a:p>
        </p:txBody>
      </p:sp>
      <p:sp>
        <p:nvSpPr>
          <p:cNvPr id="3" name="Content Placeholder 2"/>
          <p:cNvSpPr>
            <a:spLocks noGrp="1"/>
          </p:cNvSpPr>
          <p:nvPr>
            <p:ph sz="quarter" idx="1"/>
          </p:nvPr>
        </p:nvSpPr>
        <p:spPr>
          <a:xfrm>
            <a:off x="301752" y="2057400"/>
            <a:ext cx="8503920" cy="4041648"/>
          </a:xfrm>
        </p:spPr>
        <p:txBody>
          <a:bodyPr>
            <a:normAutofit lnSpcReduction="10000"/>
          </a:bodyPr>
          <a:lstStyle/>
          <a:p>
            <a:r>
              <a:rPr lang="en-US" dirty="0" smtClean="0"/>
              <a:t>In task 2 candidates are presented with a point of view, argument or problem. They are assessed on their ability to present a solution to the problem, present and justify an opinion, compare and contrast evidence and opinions, evaluate and challenge ideas, evidence or arguments. </a:t>
            </a:r>
          </a:p>
          <a:p>
            <a:endParaRPr lang="en-US" dirty="0" smtClean="0"/>
          </a:p>
          <a:p>
            <a:r>
              <a:rPr lang="en-US" dirty="0" smtClean="0"/>
              <a:t>Candidates are also judged on their ability to write in an appropriate style. </a:t>
            </a:r>
          </a:p>
          <a:p>
            <a:pPr>
              <a:buNone/>
            </a:pPr>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begin?</a:t>
            </a:r>
            <a:endParaRPr lang="en-US" dirty="0"/>
          </a:p>
        </p:txBody>
      </p:sp>
      <p:sp>
        <p:nvSpPr>
          <p:cNvPr id="3" name="Content Placeholder 2"/>
          <p:cNvSpPr>
            <a:spLocks noGrp="1"/>
          </p:cNvSpPr>
          <p:nvPr>
            <p:ph sz="quarter" idx="1"/>
          </p:nvPr>
        </p:nvSpPr>
        <p:spPr/>
        <p:txBody>
          <a:bodyPr/>
          <a:lstStyle/>
          <a:p>
            <a:pPr marL="514350" indent="-514350">
              <a:buFont typeface="+mj-lt"/>
              <a:buAutoNum type="arabicPeriod"/>
            </a:pPr>
            <a:r>
              <a:rPr lang="en-US" dirty="0" smtClean="0"/>
              <a:t>Read the question carefully.</a:t>
            </a:r>
          </a:p>
          <a:p>
            <a:pPr marL="514350" indent="-514350">
              <a:buFont typeface="+mj-lt"/>
              <a:buAutoNum type="arabicPeriod"/>
            </a:pPr>
            <a:r>
              <a:rPr lang="en-US" dirty="0" smtClean="0"/>
              <a:t>Underline keywords. </a:t>
            </a:r>
          </a:p>
          <a:p>
            <a:pPr marL="514350" indent="-514350">
              <a:buFont typeface="+mj-lt"/>
              <a:buAutoNum type="arabicPeriod"/>
            </a:pPr>
            <a:r>
              <a:rPr lang="en-US" dirty="0" smtClean="0"/>
              <a:t>Understand keywords. </a:t>
            </a:r>
          </a:p>
          <a:p>
            <a:pPr marL="514350" indent="-514350">
              <a:buFont typeface="+mj-lt"/>
              <a:buAutoNum type="arabicPeriod"/>
            </a:pPr>
            <a:r>
              <a:rPr lang="en-US" dirty="0" smtClean="0"/>
              <a:t>Understand what you need to do (type of essay you need to write).</a:t>
            </a:r>
          </a:p>
          <a:p>
            <a:pPr marL="514350" indent="-514350">
              <a:buFont typeface="+mj-lt"/>
              <a:buAutoNum type="arabicPeriod"/>
            </a:pPr>
            <a:r>
              <a:rPr lang="en-US" dirty="0" smtClean="0"/>
              <a:t>Brainstorm/ Draft.</a:t>
            </a:r>
          </a:p>
          <a:p>
            <a:pPr marL="514350" indent="-514350">
              <a:buFont typeface="+mj-lt"/>
              <a:buAutoNum type="arabicPeriod"/>
            </a:pPr>
            <a:r>
              <a:rPr lang="en-US" dirty="0" smtClean="0"/>
              <a:t>Write</a:t>
            </a:r>
          </a:p>
          <a:p>
            <a:pPr>
              <a:buNone/>
            </a:pPr>
            <a:endParaRPr lang="en-US" dirty="0" smtClean="0"/>
          </a:p>
          <a:p>
            <a:pPr>
              <a:buNone/>
            </a:pPr>
            <a:r>
              <a:rPr lang="en-US" dirty="0" smtClean="0"/>
              <a:t>ALL IN 40 minutes – </a:t>
            </a:r>
            <a:r>
              <a:rPr lang="en-US" dirty="0" smtClean="0">
                <a:solidFill>
                  <a:srgbClr val="FF0000"/>
                </a:solidFill>
              </a:rPr>
              <a:t>ENOUGH time?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one</a:t>
            </a: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dirty="0" smtClean="0"/>
              <a:t>Do steps 1 – 4: </a:t>
            </a:r>
          </a:p>
          <a:p>
            <a:pPr>
              <a:buNone/>
            </a:pPr>
            <a:r>
              <a:rPr lang="en-US" dirty="0" smtClean="0"/>
              <a:t>	Write about the following topic:</a:t>
            </a:r>
          </a:p>
          <a:p>
            <a:pPr>
              <a:buNone/>
            </a:pPr>
            <a:r>
              <a:rPr lang="en-US" i="1" dirty="0" smtClean="0"/>
              <a:t>	</a:t>
            </a:r>
          </a:p>
          <a:p>
            <a:pPr>
              <a:buNone/>
            </a:pPr>
            <a:r>
              <a:rPr lang="en-US" i="1" dirty="0" smtClean="0"/>
              <a:t>	School children are becoming far too dependent on computers. This is having an alarming effect on reading and writing skills. Teachers need to avoid using computers in the classroom at all costs and go back to teaching basic study skills.</a:t>
            </a:r>
            <a:br>
              <a:rPr lang="en-US" i="1" dirty="0" smtClean="0"/>
            </a:br>
            <a:endParaRPr lang="en-US" i="1" dirty="0" smtClean="0"/>
          </a:p>
          <a:p>
            <a:pPr>
              <a:buNone/>
            </a:pPr>
            <a:r>
              <a:rPr lang="en-US" i="1" dirty="0" smtClean="0"/>
              <a:t>    </a:t>
            </a:r>
            <a:r>
              <a:rPr lang="en-US" i="1" dirty="0" smtClean="0">
                <a:solidFill>
                  <a:srgbClr val="FF0000"/>
                </a:solidFill>
              </a:rPr>
              <a:t>Do you agree or disagree? </a:t>
            </a:r>
            <a:r>
              <a:rPr lang="en-US" dirty="0" smtClean="0">
                <a:solidFill>
                  <a:srgbClr val="FF0000"/>
                </a:solidFill>
              </a:rPr>
              <a:t>Give reasons for your answer and include any relevant examples from your own knowledge or experience.</a:t>
            </a:r>
            <a:r>
              <a:rPr lang="en-US" dirty="0" smtClean="0"/>
              <a:t/>
            </a:r>
            <a:br>
              <a:rPr lang="en-US" dirty="0" smtClean="0"/>
            </a:br>
            <a:r>
              <a:rPr lang="en-US" dirty="0" smtClean="0"/>
              <a:t/>
            </a:r>
            <a:br>
              <a:rPr lang="en-US" dirty="0" smtClean="0"/>
            </a:br>
            <a:endParaRPr lang="en-US" dirty="0" smtClean="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keywords</a:t>
            </a:r>
            <a:endParaRPr lang="en-US" dirty="0"/>
          </a:p>
        </p:txBody>
      </p:sp>
      <p:sp>
        <p:nvSpPr>
          <p:cNvPr id="3" name="Content Placeholder 2"/>
          <p:cNvSpPr>
            <a:spLocks noGrp="1"/>
          </p:cNvSpPr>
          <p:nvPr>
            <p:ph sz="quarter" idx="1"/>
          </p:nvPr>
        </p:nvSpPr>
        <p:spPr/>
        <p:txBody>
          <a:bodyPr/>
          <a:lstStyle/>
          <a:p>
            <a:r>
              <a:rPr lang="en-US" dirty="0" smtClean="0"/>
              <a:t>Keywords:</a:t>
            </a:r>
          </a:p>
          <a:p>
            <a:pPr>
              <a:buNone/>
            </a:pPr>
            <a:endParaRPr lang="en-US" dirty="0" smtClean="0"/>
          </a:p>
          <a:p>
            <a:r>
              <a:rPr lang="en-US" dirty="0" smtClean="0"/>
              <a:t>Meaning of keywords:</a:t>
            </a:r>
          </a:p>
          <a:p>
            <a:pPr>
              <a:buNone/>
            </a:pPr>
            <a:endParaRPr lang="en-US" dirty="0" smtClean="0"/>
          </a:p>
          <a:p>
            <a:r>
              <a:rPr lang="en-US" dirty="0" smtClean="0"/>
              <a:t>Brainstorming questions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Brainstorm/ draft</a:t>
            </a:r>
            <a:endParaRPr lang="en-US" dirty="0"/>
          </a:p>
        </p:txBody>
      </p:sp>
      <p:sp>
        <p:nvSpPr>
          <p:cNvPr id="3" name="Content Placeholder 2"/>
          <p:cNvSpPr>
            <a:spLocks noGrp="1"/>
          </p:cNvSpPr>
          <p:nvPr>
            <p:ph sz="quarter" idx="1"/>
          </p:nvPr>
        </p:nvSpPr>
        <p:spPr/>
        <p:txBody>
          <a:bodyPr>
            <a:normAutofit fontScale="70000" lnSpcReduction="20000"/>
          </a:bodyPr>
          <a:lstStyle/>
          <a:p>
            <a:pPr>
              <a:buNone/>
            </a:pPr>
            <a:r>
              <a:rPr lang="en-US" dirty="0" smtClean="0"/>
              <a:t>How many points do you need?</a:t>
            </a:r>
          </a:p>
          <a:p>
            <a:pPr>
              <a:buNone/>
            </a:pPr>
            <a:endParaRPr lang="en-US" dirty="0" smtClean="0"/>
          </a:p>
          <a:p>
            <a:pPr>
              <a:buNone/>
            </a:pPr>
            <a:r>
              <a:rPr lang="en-US" dirty="0" smtClean="0"/>
              <a:t>Position: ____________</a:t>
            </a:r>
          </a:p>
          <a:p>
            <a:pPr>
              <a:buNone/>
            </a:pPr>
            <a:endParaRPr lang="en-US" dirty="0" smtClean="0"/>
          </a:p>
          <a:p>
            <a:pPr>
              <a:buNone/>
            </a:pPr>
            <a:r>
              <a:rPr lang="en-US" dirty="0" smtClean="0"/>
              <a:t>Point 1: _______________________________</a:t>
            </a:r>
          </a:p>
          <a:p>
            <a:pPr>
              <a:buNone/>
            </a:pPr>
            <a:r>
              <a:rPr lang="en-US" dirty="0" smtClean="0"/>
              <a:t>Support/ Example: _______________________</a:t>
            </a:r>
          </a:p>
          <a:p>
            <a:pPr>
              <a:buNone/>
            </a:pPr>
            <a:endParaRPr lang="en-US" dirty="0" smtClean="0"/>
          </a:p>
          <a:p>
            <a:pPr>
              <a:buNone/>
            </a:pPr>
            <a:r>
              <a:rPr lang="en-US" dirty="0" smtClean="0"/>
              <a:t>Point 2: _______________________________</a:t>
            </a:r>
          </a:p>
          <a:p>
            <a:pPr>
              <a:buNone/>
            </a:pPr>
            <a:r>
              <a:rPr lang="en-US" dirty="0" smtClean="0"/>
              <a:t>Support/ Example: _______________________</a:t>
            </a:r>
          </a:p>
          <a:p>
            <a:pPr>
              <a:buNone/>
            </a:pPr>
            <a:r>
              <a:rPr lang="en-US" dirty="0" smtClean="0"/>
              <a:t> </a:t>
            </a:r>
          </a:p>
          <a:p>
            <a:pPr>
              <a:buNone/>
            </a:pPr>
            <a:r>
              <a:rPr lang="en-US" dirty="0" smtClean="0"/>
              <a:t>Conclusion: </a:t>
            </a:r>
            <a:r>
              <a:rPr lang="en-US" dirty="0" smtClean="0"/>
              <a:t>_______________________________</a:t>
            </a:r>
          </a:p>
          <a:p>
            <a:pPr>
              <a:buNone/>
            </a:pPr>
            <a:endParaRPr lang="en-US" dirty="0" smtClean="0"/>
          </a:p>
          <a:p>
            <a:pPr>
              <a:buNone/>
            </a:pPr>
            <a:r>
              <a:rPr lang="en-US" dirty="0" smtClean="0"/>
              <a:t> </a:t>
            </a:r>
          </a:p>
          <a:p>
            <a:pPr>
              <a:buNone/>
            </a:pPr>
            <a:r>
              <a:rPr lang="en-US" dirty="0" smtClean="0"/>
              <a:t> * number of points depends on the time you have. 2-3 well-developed points are sufficient.  </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Marking scheme</a:t>
            </a:r>
            <a:endParaRPr lang="en-US" dirty="0"/>
          </a:p>
        </p:txBody>
      </p:sp>
      <p:sp>
        <p:nvSpPr>
          <p:cNvPr id="3" name="Content Placeholder 2"/>
          <p:cNvSpPr>
            <a:spLocks noGrp="1"/>
          </p:cNvSpPr>
          <p:nvPr>
            <p:ph sz="quarter" idx="1"/>
          </p:nvPr>
        </p:nvSpPr>
        <p:spPr/>
        <p:txBody>
          <a:bodyPr/>
          <a:lstStyle/>
          <a:p>
            <a:pPr>
              <a:buNone/>
            </a:pPr>
            <a:r>
              <a:rPr lang="en-US" dirty="0" smtClean="0"/>
              <a:t>What will be assessed in your essay:</a:t>
            </a:r>
          </a:p>
          <a:p>
            <a:r>
              <a:rPr lang="en-US" dirty="0" smtClean="0"/>
              <a:t>Task response</a:t>
            </a:r>
          </a:p>
          <a:p>
            <a:r>
              <a:rPr lang="en-US" dirty="0" smtClean="0"/>
              <a:t>Coherence and cohesion</a:t>
            </a:r>
          </a:p>
          <a:p>
            <a:r>
              <a:rPr lang="en-US" dirty="0" smtClean="0"/>
              <a:t>Lexical resources</a:t>
            </a:r>
          </a:p>
          <a:p>
            <a:r>
              <a:rPr lang="en-US" dirty="0" smtClean="0"/>
              <a:t>Grammar range and accuracy</a:t>
            </a:r>
          </a:p>
          <a:p>
            <a:pPr>
              <a:buNone/>
            </a:pPr>
            <a:endParaRPr lang="en-US" dirty="0" smtClean="0"/>
          </a:p>
          <a:p>
            <a:pPr>
              <a:buNone/>
            </a:pPr>
            <a:r>
              <a:rPr lang="en-US" dirty="0" smtClean="0"/>
              <a:t>* Go over the marking scheme in the hand-out provided</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use (</a:t>
            </a:r>
            <a:r>
              <a:rPr lang="en-US" dirty="0" smtClean="0"/>
              <a:t>refers to) </a:t>
            </a:r>
            <a:endParaRPr lang="en-US" dirty="0"/>
          </a:p>
        </p:txBody>
      </p:sp>
      <p:sp>
        <p:nvSpPr>
          <p:cNvPr id="3" name="Content Placeholder 2"/>
          <p:cNvSpPr>
            <a:spLocks noGrp="1"/>
          </p:cNvSpPr>
          <p:nvPr>
            <p:ph sz="quarter" idx="1"/>
          </p:nvPr>
        </p:nvSpPr>
        <p:spPr/>
        <p:txBody>
          <a:bodyPr/>
          <a:lstStyle/>
          <a:p>
            <a:r>
              <a:rPr lang="en-US" u="sng" dirty="0" smtClean="0"/>
              <a:t>Coherence and cohesion</a:t>
            </a:r>
            <a:r>
              <a:rPr lang="en-US" dirty="0" smtClean="0"/>
              <a:t> : organizing &amp; linking your ideas - sentence connectors (logical, sequence) </a:t>
            </a:r>
          </a:p>
          <a:p>
            <a:pPr>
              <a:buNone/>
            </a:pPr>
            <a:endParaRPr lang="en-US" dirty="0" smtClean="0"/>
          </a:p>
          <a:p>
            <a:r>
              <a:rPr lang="en-US" u="sng" dirty="0" smtClean="0"/>
              <a:t>Lexical resources </a:t>
            </a:r>
            <a:r>
              <a:rPr lang="en-US" dirty="0" smtClean="0"/>
              <a:t>: produce a range of sentence patterns, range of vocabulary &amp; structures </a:t>
            </a:r>
          </a:p>
          <a:p>
            <a:pPr>
              <a:buNone/>
            </a:pPr>
            <a:endParaRPr lang="en-US" dirty="0" smtClean="0"/>
          </a:p>
          <a:p>
            <a:r>
              <a:rPr lang="en-US" u="sng" dirty="0" smtClean="0"/>
              <a:t>Grammar range and accuracy </a:t>
            </a:r>
            <a:r>
              <a:rPr lang="en-US" dirty="0" smtClean="0"/>
              <a:t> : verb tenses &amp; verb agreements, tense range, sentence structure and word order, spelling &amp; punctuation</a:t>
            </a:r>
          </a:p>
          <a:p>
            <a:pPr>
              <a:buNone/>
            </a:pP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lstStyle/>
          <a:p>
            <a:r>
              <a:rPr lang="en-US" dirty="0" smtClean="0"/>
              <a:t>Cambridge (2002). IELTS with answers edition 3. Cambridge: Cambridge University Press</a:t>
            </a:r>
          </a:p>
          <a:p>
            <a:r>
              <a:rPr lang="en-US" dirty="0" smtClean="0"/>
              <a:t>Conway, D. &amp; </a:t>
            </a:r>
            <a:r>
              <a:rPr lang="en-US" dirty="0" err="1" smtClean="0"/>
              <a:t>Shireffs</a:t>
            </a:r>
            <a:r>
              <a:rPr lang="en-US" dirty="0" smtClean="0"/>
              <a:t>, B.(2003). On Course for IELTS. Students’ Book. Melbourne: Oxford University Press </a:t>
            </a:r>
          </a:p>
          <a:p>
            <a:r>
              <a:rPr lang="en-US" dirty="0" err="1" smtClean="0"/>
              <a:t>Jakeman</a:t>
            </a:r>
            <a:r>
              <a:rPr lang="en-US" dirty="0" smtClean="0"/>
              <a:t>, V. &amp; McDowell, C.(2001). IELTS Practice Tests Plus. </a:t>
            </a:r>
            <a:r>
              <a:rPr lang="en-US" smtClean="0"/>
              <a:t>Edinburgh: Pearson Education Limited</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1</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Write about the following topic:</a:t>
            </a:r>
          </a:p>
          <a:p>
            <a:r>
              <a:rPr lang="en-US" i="1" dirty="0" smtClean="0"/>
              <a:t>School children are becoming far too dependent on computers. This is having an alarming effect on reading and writing skills. Teachers need to avoid using computers in the classroom at all costs and go back to teaching basic study skills.</a:t>
            </a:r>
            <a:br>
              <a:rPr lang="en-US" i="1" dirty="0" smtClean="0"/>
            </a:br>
            <a:endParaRPr lang="en-US" i="1" dirty="0" smtClean="0"/>
          </a:p>
          <a:p>
            <a:pPr>
              <a:buNone/>
            </a:pPr>
            <a:r>
              <a:rPr lang="en-US" i="1" dirty="0" smtClean="0"/>
              <a:t>    </a:t>
            </a:r>
            <a:r>
              <a:rPr lang="en-US" i="1" dirty="0" smtClean="0">
                <a:solidFill>
                  <a:srgbClr val="FF0000"/>
                </a:solidFill>
              </a:rPr>
              <a:t>Do you agree or disagree? </a:t>
            </a:r>
            <a:r>
              <a:rPr lang="en-US" dirty="0" smtClean="0">
                <a:solidFill>
                  <a:srgbClr val="FF0000"/>
                </a:solidFill>
              </a:rPr>
              <a:t>Give reasons for your answer and include any relevant examples from your own knowledge or experience.</a:t>
            </a: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2</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Write about the following topic: </a:t>
            </a:r>
          </a:p>
          <a:p>
            <a:r>
              <a:rPr lang="en-US" i="1" dirty="0" smtClean="0"/>
              <a:t>The increase in mobile phone use in recent years has transformed the way we live, communicate and do business. Mobile phones can also be the cause of social or medical problems. What forms do these problems take? </a:t>
            </a:r>
            <a:br>
              <a:rPr lang="en-US" i="1" dirty="0" smtClean="0"/>
            </a:br>
            <a:r>
              <a:rPr lang="en-US" i="1" dirty="0" smtClean="0"/>
              <a:t>Do you think the advantages outweigh the disadvantages of mobile phones? </a:t>
            </a:r>
            <a:r>
              <a:rPr lang="en-US" dirty="0" smtClean="0"/>
              <a:t/>
            </a:r>
            <a:br>
              <a:rPr lang="en-US" dirty="0" smtClean="0"/>
            </a:br>
            <a:r>
              <a:rPr lang="en-US" dirty="0" smtClean="0"/>
              <a:t/>
            </a:r>
            <a:br>
              <a:rPr lang="en-US" dirty="0" smtClean="0"/>
            </a:br>
            <a:r>
              <a:rPr lang="en-US" dirty="0" smtClean="0">
                <a:solidFill>
                  <a:srgbClr val="FF0000"/>
                </a:solidFill>
              </a:rPr>
              <a:t>Give reasons for your answer and include any relevant examples from your own knowledge or experience.</a:t>
            </a:r>
            <a:br>
              <a:rPr lang="en-US" dirty="0" smtClean="0">
                <a:solidFill>
                  <a:srgbClr val="FF0000"/>
                </a:solidFill>
              </a:rPr>
            </a:br>
            <a:endParaRPr lang="en-US" dirty="0" smtClean="0">
              <a:solidFill>
                <a:srgbClr val="FF0000"/>
              </a:solidFill>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3</a:t>
            </a:r>
            <a:endParaRPr lang="en-US" dirty="0"/>
          </a:p>
        </p:txBody>
      </p:sp>
      <p:sp>
        <p:nvSpPr>
          <p:cNvPr id="3" name="Content Placeholder 2"/>
          <p:cNvSpPr>
            <a:spLocks noGrp="1"/>
          </p:cNvSpPr>
          <p:nvPr>
            <p:ph sz="quarter" idx="1"/>
          </p:nvPr>
        </p:nvSpPr>
        <p:spPr/>
        <p:txBody>
          <a:bodyPr/>
          <a:lstStyle/>
          <a:p>
            <a:r>
              <a:rPr lang="en-US" dirty="0" smtClean="0"/>
              <a:t>Write about the following topic:</a:t>
            </a:r>
          </a:p>
          <a:p>
            <a:r>
              <a:rPr lang="en-US" i="1" dirty="0" smtClean="0"/>
              <a:t>Counties such as China, India and Japan have unsustainable population growths. In fact many experts are of the opinion that the population ‘explosion’ which is now a very worrying concern, is the most serious threat to life on this planet. </a:t>
            </a:r>
            <a:r>
              <a:rPr lang="en-US" dirty="0" smtClean="0"/>
              <a:t/>
            </a:r>
            <a:br>
              <a:rPr lang="en-US" dirty="0" smtClean="0"/>
            </a:br>
            <a:r>
              <a:rPr lang="en-US" dirty="0" smtClean="0"/>
              <a:t/>
            </a:r>
            <a:br>
              <a:rPr lang="en-US" dirty="0" smtClean="0"/>
            </a:br>
            <a:r>
              <a:rPr lang="en-US" dirty="0" smtClean="0">
                <a:solidFill>
                  <a:srgbClr val="FF0000"/>
                </a:solidFill>
              </a:rPr>
              <a:t>Give some suggestions to address this problem.</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4</a:t>
            </a:r>
            <a:endParaRPr lang="en-US" dirty="0"/>
          </a:p>
        </p:txBody>
      </p:sp>
      <p:sp>
        <p:nvSpPr>
          <p:cNvPr id="3" name="Content Placeholder 2"/>
          <p:cNvSpPr>
            <a:spLocks noGrp="1"/>
          </p:cNvSpPr>
          <p:nvPr>
            <p:ph sz="quarter" idx="1"/>
          </p:nvPr>
        </p:nvSpPr>
        <p:spPr/>
        <p:txBody>
          <a:bodyPr/>
          <a:lstStyle/>
          <a:p>
            <a:r>
              <a:rPr lang="en-US" dirty="0" smtClean="0"/>
              <a:t>Write about the following topic:</a:t>
            </a:r>
          </a:p>
          <a:p>
            <a:pPr>
              <a:buNone/>
            </a:pPr>
            <a:r>
              <a:rPr lang="en-US" i="1" dirty="0" smtClean="0"/>
              <a:t>	Illiteracy has traditionally been viewed as largely a third world problem.</a:t>
            </a:r>
            <a:br>
              <a:rPr lang="en-US" i="1" dirty="0" smtClean="0"/>
            </a:br>
            <a:r>
              <a:rPr lang="en-US" i="1" dirty="0" smtClean="0"/>
              <a:t>However it is becoming apparent that in countries such as the USA and Australia, illiteracy is on the increase.</a:t>
            </a:r>
          </a:p>
          <a:p>
            <a:pPr>
              <a:buNone/>
            </a:pPr>
            <a:r>
              <a:rPr lang="en-US" dirty="0" smtClean="0"/>
              <a:t>	</a:t>
            </a:r>
          </a:p>
          <a:p>
            <a:pPr>
              <a:buNone/>
            </a:pPr>
            <a:r>
              <a:rPr lang="en-US" dirty="0" smtClean="0"/>
              <a:t>	</a:t>
            </a:r>
            <a:r>
              <a:rPr lang="en-US" dirty="0" smtClean="0">
                <a:solidFill>
                  <a:srgbClr val="FF0000"/>
                </a:solidFill>
              </a:rPr>
              <a:t>Discuss possible causes for this and its effect on society.</a:t>
            </a:r>
            <a:r>
              <a:rPr lang="en-US" dirty="0" smtClean="0"/>
              <a:t/>
            </a:r>
            <a:br>
              <a:rPr lang="en-US" dirty="0" smtClean="0"/>
            </a:b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5</a:t>
            </a:r>
            <a:endParaRPr lang="en-US" dirty="0"/>
          </a:p>
        </p:txBody>
      </p:sp>
      <p:sp>
        <p:nvSpPr>
          <p:cNvPr id="3" name="Content Placeholder 2"/>
          <p:cNvSpPr>
            <a:spLocks noGrp="1"/>
          </p:cNvSpPr>
          <p:nvPr>
            <p:ph sz="quarter" idx="1"/>
          </p:nvPr>
        </p:nvSpPr>
        <p:spPr/>
        <p:txBody>
          <a:bodyPr>
            <a:normAutofit fontScale="92500"/>
          </a:bodyPr>
          <a:lstStyle/>
          <a:p>
            <a:r>
              <a:rPr lang="en-US" dirty="0" smtClean="0"/>
              <a:t>Write about the following topic:</a:t>
            </a:r>
          </a:p>
          <a:p>
            <a:pPr>
              <a:buNone/>
            </a:pPr>
            <a:r>
              <a:rPr lang="en-US" dirty="0" smtClean="0"/>
              <a:t>	</a:t>
            </a:r>
            <a:r>
              <a:rPr lang="en-US" i="1" dirty="0" smtClean="0"/>
              <a:t>Successful sports professionals can earn a great deal more money than people in other important professions.</a:t>
            </a:r>
            <a:br>
              <a:rPr lang="en-US" i="1" dirty="0" smtClean="0"/>
            </a:br>
            <a:r>
              <a:rPr lang="en-US" i="1" dirty="0" smtClean="0"/>
              <a:t>Some people think this is fully justified while others think it is unfair.</a:t>
            </a:r>
            <a:br>
              <a:rPr lang="en-US" i="1" dirty="0" smtClean="0"/>
            </a:br>
            <a:r>
              <a:rPr lang="en-US" dirty="0" smtClean="0"/>
              <a:t/>
            </a:r>
            <a:br>
              <a:rPr lang="en-US" dirty="0" smtClean="0"/>
            </a:br>
            <a:r>
              <a:rPr lang="en-US" dirty="0" smtClean="0">
                <a:solidFill>
                  <a:srgbClr val="FF0000"/>
                </a:solidFill>
              </a:rPr>
              <a:t>Discuss both these views and give your own opinion.</a:t>
            </a:r>
          </a:p>
          <a:p>
            <a:pPr>
              <a:buNone/>
            </a:pPr>
            <a:r>
              <a:rPr lang="en-US" dirty="0" smtClean="0">
                <a:solidFill>
                  <a:srgbClr val="FF0000"/>
                </a:solidFill>
              </a:rPr>
              <a:t>	Give reasons for your answer and include any relevant examples from your own knowledge or experience.</a:t>
            </a: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6</a:t>
            </a:r>
            <a:endParaRPr lang="en-US" dirty="0"/>
          </a:p>
        </p:txBody>
      </p:sp>
      <p:sp>
        <p:nvSpPr>
          <p:cNvPr id="3" name="Content Placeholder 2"/>
          <p:cNvSpPr>
            <a:spLocks noGrp="1"/>
          </p:cNvSpPr>
          <p:nvPr>
            <p:ph sz="quarter" idx="1"/>
          </p:nvPr>
        </p:nvSpPr>
        <p:spPr/>
        <p:txBody>
          <a:bodyPr>
            <a:normAutofit/>
          </a:bodyPr>
          <a:lstStyle/>
          <a:p>
            <a:r>
              <a:rPr lang="en-US" dirty="0" smtClean="0"/>
              <a:t>Write about the following topic:</a:t>
            </a:r>
          </a:p>
          <a:p>
            <a:pPr>
              <a:buNone/>
            </a:pPr>
            <a:r>
              <a:rPr lang="en-US" dirty="0" smtClean="0"/>
              <a:t>	</a:t>
            </a:r>
            <a:r>
              <a:rPr lang="en-US" i="1" dirty="0" smtClean="0"/>
              <a:t>If you could change one important thing about your hometown, what would you change?</a:t>
            </a:r>
            <a:r>
              <a:rPr lang="en-US" dirty="0" smtClean="0"/>
              <a:t/>
            </a:r>
            <a:br>
              <a:rPr lang="en-US" dirty="0" smtClean="0"/>
            </a:br>
            <a:r>
              <a:rPr lang="en-US" dirty="0" smtClean="0"/>
              <a:t/>
            </a:r>
            <a:br>
              <a:rPr lang="en-US" dirty="0" smtClean="0"/>
            </a:br>
            <a:r>
              <a:rPr lang="en-US" dirty="0" smtClean="0">
                <a:solidFill>
                  <a:srgbClr val="FF0000"/>
                </a:solidFill>
              </a:rPr>
              <a:t>Use reasons and specific examples to support your answer. Give reasons for your answer and include any relevant examples from your own knowledge or experience.</a:t>
            </a:r>
            <a:r>
              <a:rPr lang="en-US" dirty="0" smtClean="0"/>
              <a:t/>
            </a:r>
            <a:br>
              <a:rPr lang="en-US" dirty="0" smtClean="0"/>
            </a:b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 7</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Write about the following topic:</a:t>
            </a:r>
          </a:p>
          <a:p>
            <a:pPr>
              <a:buNone/>
            </a:pPr>
            <a:r>
              <a:rPr lang="en-US" dirty="0" smtClean="0"/>
              <a:t>	</a:t>
            </a:r>
            <a:r>
              <a:rPr lang="en-US" i="1" dirty="0" smtClean="0"/>
              <a:t>It has been said, “Not every thing that is learned is contained in books.”</a:t>
            </a:r>
            <a:r>
              <a:rPr lang="en-US" dirty="0" smtClean="0"/>
              <a:t/>
            </a:r>
            <a:br>
              <a:rPr lang="en-US" dirty="0" smtClean="0"/>
            </a:br>
            <a:r>
              <a:rPr lang="en-US" dirty="0" smtClean="0"/>
              <a:t/>
            </a:r>
            <a:br>
              <a:rPr lang="en-US" dirty="0" smtClean="0"/>
            </a:br>
            <a:r>
              <a:rPr lang="en-US" dirty="0" smtClean="0">
                <a:solidFill>
                  <a:srgbClr val="FF0000"/>
                </a:solidFill>
              </a:rPr>
              <a:t>Compare and contrast knowledge gained from experience with knowledge gained from books. In your opinion, which source is more important? Why?</a:t>
            </a:r>
          </a:p>
          <a:p>
            <a:pPr>
              <a:buNone/>
            </a:pPr>
            <a:r>
              <a:rPr lang="en-US" dirty="0" smtClean="0">
                <a:solidFill>
                  <a:srgbClr val="FF0000"/>
                </a:solidFill>
              </a:rPr>
              <a:t>	Give reasons for your answer and include any relevant examples from your own knowledge or experience.</a:t>
            </a:r>
            <a:r>
              <a:rPr lang="en-US" dirty="0" smtClean="0"/>
              <a:t/>
            </a:r>
            <a:br>
              <a:rPr lang="en-US" dirty="0" smtClean="0"/>
            </a:b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Questions </a:t>
            </a:r>
            <a:endParaRPr lang="en-US" dirty="0"/>
          </a:p>
        </p:txBody>
      </p:sp>
      <p:sp>
        <p:nvSpPr>
          <p:cNvPr id="3" name="Content Placeholder 2"/>
          <p:cNvSpPr>
            <a:spLocks noGrp="1"/>
          </p:cNvSpPr>
          <p:nvPr>
            <p:ph sz="quarter" idx="1"/>
          </p:nvPr>
        </p:nvSpPr>
        <p:spPr/>
        <p:txBody>
          <a:bodyPr/>
          <a:lstStyle/>
          <a:p>
            <a:r>
              <a:rPr lang="en-US" dirty="0" smtClean="0"/>
              <a:t>For more sample questions (with answers – may not be the best go to:</a:t>
            </a:r>
          </a:p>
          <a:p>
            <a:pPr>
              <a:buNone/>
            </a:pPr>
            <a:r>
              <a:rPr lang="en-US" dirty="0" smtClean="0">
                <a:hlinkClick r:id="rId2"/>
              </a:rPr>
              <a:t>http://www.ielts-exam.net/index.php?option=com_content&amp;task=category&amp;sectionid=7&amp;id=15&amp;Itemid=28</a:t>
            </a:r>
            <a:endParaRPr lang="en-US" dirty="0" smtClean="0"/>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556</TotalTime>
  <Words>653</Words>
  <Application>Microsoft Office PowerPoint</Application>
  <PresentationFormat>On-screen Show (4:3)</PresentationFormat>
  <Paragraphs>107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IELTS Writing Task 2</vt:lpstr>
      <vt:lpstr>Sample Question 1</vt:lpstr>
      <vt:lpstr>Sample Question 2</vt:lpstr>
      <vt:lpstr>Sample Question 3</vt:lpstr>
      <vt:lpstr>Sample Question 4</vt:lpstr>
      <vt:lpstr>Sample Question 5</vt:lpstr>
      <vt:lpstr>Sample Question 6</vt:lpstr>
      <vt:lpstr>Sample Question 7</vt:lpstr>
      <vt:lpstr>Sample Questions </vt:lpstr>
      <vt:lpstr>Types of essays</vt:lpstr>
      <vt:lpstr>Task 2</vt:lpstr>
      <vt:lpstr>How to begin?</vt:lpstr>
      <vt:lpstr>Let’s TRY one</vt:lpstr>
      <vt:lpstr>Identifying keywords</vt:lpstr>
      <vt:lpstr> Brainstorm/ draft</vt:lpstr>
      <vt:lpstr>Marking scheme</vt:lpstr>
      <vt:lpstr>Language use (refers to)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IELTS Writing Task 2</dc:title>
  <dc:creator>Owner</dc:creator>
  <cp:lastModifiedBy>Owner</cp:lastModifiedBy>
  <cp:revision>72</cp:revision>
  <dcterms:created xsi:type="dcterms:W3CDTF">2010-02-17T03:59:12Z</dcterms:created>
  <dcterms:modified xsi:type="dcterms:W3CDTF">2010-05-04T01:04:25Z</dcterms:modified>
</cp:coreProperties>
</file>